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1" r:id="rId2"/>
    <p:sldId id="352" r:id="rId3"/>
    <p:sldId id="353" r:id="rId4"/>
    <p:sldId id="354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47" autoAdjust="0"/>
    <p:restoredTop sz="94660"/>
  </p:normalViewPr>
  <p:slideViewPr>
    <p:cSldViewPr>
      <p:cViewPr>
        <p:scale>
          <a:sx n="110" d="100"/>
          <a:sy n="110" d="100"/>
        </p:scale>
        <p:origin x="-169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19/06/2015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868144" y="0"/>
            <a:ext cx="3275856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 8 JUIN 2012</a:t>
            </a:r>
            <a:endParaRPr lang="fr-FR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2" y="188640"/>
            <a:ext cx="19339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6466"/>
            <a:ext cx="720080" cy="6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080120" cy="3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wmf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863447" y="4555899"/>
            <a:ext cx="3199302" cy="1885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148D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958630" y="3064199"/>
            <a:ext cx="3192517" cy="18393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148D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130759" y="1283471"/>
            <a:ext cx="3085407" cy="23741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148D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483" r="6496" b="9348"/>
          <a:stretch/>
        </p:blipFill>
        <p:spPr bwMode="auto">
          <a:xfrm>
            <a:off x="1019881" y="2590891"/>
            <a:ext cx="1440000" cy="89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300658" y="190791"/>
            <a:ext cx="8743950" cy="573913"/>
          </a:xfrm>
        </p:spPr>
        <p:txBody>
          <a:bodyPr/>
          <a:lstStyle/>
          <a:p>
            <a:r>
              <a:rPr lang="en-US" dirty="0" smtClean="0"/>
              <a:t>La simulation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au service de </a:t>
            </a:r>
            <a:r>
              <a:rPr lang="en-US" dirty="0" err="1" smtClean="0"/>
              <a:t>l’étanchéité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66953" y="1283471"/>
            <a:ext cx="292900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56A0"/>
                </a:solidFill>
              </a:rPr>
              <a:t>Essais mécaniques</a:t>
            </a:r>
          </a:p>
          <a:p>
            <a:r>
              <a:rPr lang="fr-FR" dirty="0" smtClean="0">
                <a:solidFill>
                  <a:srgbClr val="0056A0"/>
                </a:solidFill>
              </a:rPr>
              <a:t>Caractérisations matériaux</a:t>
            </a:r>
          </a:p>
          <a:p>
            <a:r>
              <a:rPr lang="fr-FR" sz="1050" dirty="0" smtClean="0">
                <a:solidFill>
                  <a:srgbClr val="0056A0"/>
                </a:solidFill>
              </a:rPr>
              <a:t>(Plasticité, fluage, </a:t>
            </a:r>
            <a:r>
              <a:rPr lang="fr-FR" sz="1050" dirty="0" err="1" smtClean="0">
                <a:solidFill>
                  <a:srgbClr val="0056A0"/>
                </a:solidFill>
              </a:rPr>
              <a:t>hyperélasicité</a:t>
            </a:r>
            <a:r>
              <a:rPr lang="fr-FR" sz="1050" dirty="0" smtClean="0">
                <a:solidFill>
                  <a:srgbClr val="0056A0"/>
                </a:solidFill>
              </a:rPr>
              <a:t>…)</a:t>
            </a:r>
            <a:endParaRPr lang="fr-FR" sz="1050" dirty="0" smtClean="0">
              <a:solidFill>
                <a:srgbClr val="0056A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07351" y="3063834"/>
            <a:ext cx="228037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6A0"/>
                </a:solidFill>
              </a:rPr>
              <a:t>Simulation des joints</a:t>
            </a:r>
          </a:p>
          <a:p>
            <a:r>
              <a:rPr lang="en-US" sz="1050" dirty="0" smtClean="0">
                <a:solidFill>
                  <a:srgbClr val="0056A0"/>
                </a:solidFill>
              </a:rPr>
              <a:t>(</a:t>
            </a:r>
            <a:r>
              <a:rPr lang="en-US" sz="1050" dirty="0" err="1" smtClean="0">
                <a:solidFill>
                  <a:srgbClr val="0056A0"/>
                </a:solidFill>
              </a:rPr>
              <a:t>Métalliques</a:t>
            </a:r>
            <a:r>
              <a:rPr lang="en-US" sz="1050" dirty="0" smtClean="0">
                <a:solidFill>
                  <a:srgbClr val="0056A0"/>
                </a:solidFill>
              </a:rPr>
              <a:t>, </a:t>
            </a:r>
            <a:r>
              <a:rPr lang="en-US" sz="1050" dirty="0" err="1" smtClean="0">
                <a:solidFill>
                  <a:srgbClr val="0056A0"/>
                </a:solidFill>
              </a:rPr>
              <a:t>élastomères</a:t>
            </a:r>
            <a:r>
              <a:rPr lang="en-US" sz="1050" dirty="0" smtClean="0">
                <a:solidFill>
                  <a:srgbClr val="0056A0"/>
                </a:solidFill>
              </a:rPr>
              <a:t>…)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22698" y="4533480"/>
            <a:ext cx="26084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6A0"/>
                </a:solidFill>
              </a:rPr>
              <a:t>Analyse</a:t>
            </a:r>
            <a:r>
              <a:rPr lang="en-US" dirty="0" smtClean="0">
                <a:solidFill>
                  <a:srgbClr val="0056A0"/>
                </a:solidFill>
              </a:rPr>
              <a:t> </a:t>
            </a:r>
            <a:r>
              <a:rPr lang="en-US" dirty="0" err="1" smtClean="0">
                <a:solidFill>
                  <a:srgbClr val="0056A0"/>
                </a:solidFill>
              </a:rPr>
              <a:t>d’assemblages</a:t>
            </a:r>
            <a:endParaRPr lang="en-US" dirty="0" smtClean="0">
              <a:solidFill>
                <a:srgbClr val="0056A0"/>
              </a:solidFill>
            </a:endParaRPr>
          </a:p>
          <a:p>
            <a:r>
              <a:rPr lang="en-US" sz="1100" dirty="0" smtClean="0">
                <a:solidFill>
                  <a:srgbClr val="0056A0"/>
                </a:solidFill>
              </a:rPr>
              <a:t>(Interaction joint/bride, QDS…)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6" r="7234"/>
          <a:stretch/>
        </p:blipFill>
        <p:spPr bwMode="auto">
          <a:xfrm>
            <a:off x="2031542" y="2091384"/>
            <a:ext cx="1080000" cy="6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\\waka\Public1\LE\LE_Theses\stage Fluage Gravitaire - Mathilde VEYSSET\Photos prises au labo\P6040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0" t="32325" r="20724" b="46206"/>
          <a:stretch/>
        </p:blipFill>
        <p:spPr bwMode="auto">
          <a:xfrm>
            <a:off x="209589" y="2053183"/>
            <a:ext cx="1080000" cy="7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/>
        </p:nvSpPr>
        <p:spPr bwMode="auto">
          <a:xfrm>
            <a:off x="220755" y="5026732"/>
            <a:ext cx="3503190" cy="1608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148D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9585" y="502670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6A0"/>
                </a:solidFill>
              </a:rPr>
              <a:t>Etudes </a:t>
            </a:r>
            <a:r>
              <a:rPr lang="en-US" dirty="0" err="1" smtClean="0">
                <a:solidFill>
                  <a:srgbClr val="0056A0"/>
                </a:solidFill>
              </a:rPr>
              <a:t>fondamentales</a:t>
            </a:r>
            <a:endParaRPr lang="en-US" dirty="0" smtClean="0">
              <a:solidFill>
                <a:srgbClr val="0056A0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7289"/>
          <a:stretch/>
        </p:blipFill>
        <p:spPr bwMode="auto">
          <a:xfrm>
            <a:off x="2142058" y="5344274"/>
            <a:ext cx="1440000" cy="105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8" y="5385300"/>
            <a:ext cx="1800000" cy="7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183885" y="207032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6A0"/>
                </a:solidFill>
              </a:rPr>
              <a:t>Logiciel</a:t>
            </a:r>
            <a:endParaRPr lang="en-US" dirty="0" smtClean="0">
              <a:solidFill>
                <a:srgbClr val="0056A0"/>
              </a:solidFill>
            </a:endParaRPr>
          </a:p>
          <a:p>
            <a:r>
              <a:rPr lang="en-US" dirty="0" smtClean="0">
                <a:solidFill>
                  <a:srgbClr val="0056A0"/>
                </a:solidFill>
              </a:rPr>
              <a:t>&amp; techniques de simulation</a:t>
            </a:r>
          </a:p>
        </p:txBody>
      </p:sp>
      <p:pic>
        <p:nvPicPr>
          <p:cNvPr id="26" name="Picture 4" descr="http://www.google.fr/url?source=imglanding&amp;ct=img&amp;q=http://www.cyfronet.krakow.pl/zalacznik/361&amp;sa=X&amp;ei=u5lIVc_hIsXbUYfWgcgG&amp;ved=0CAkQ8wc4IA&amp;usg=AFQjCNFzSE_PReWvcP2YuMk-ucxrtr2V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729" y="2635873"/>
            <a:ext cx="476283" cy="4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à coins arrondis 26"/>
          <p:cNvSpPr/>
          <p:nvPr/>
        </p:nvSpPr>
        <p:spPr bwMode="auto">
          <a:xfrm>
            <a:off x="6103716" y="2021775"/>
            <a:ext cx="2939154" cy="1138232"/>
          </a:xfrm>
          <a:prstGeom prst="roundRect">
            <a:avLst/>
          </a:prstGeom>
          <a:noFill/>
          <a:ln w="9525" cap="flat" cmpd="sng" algn="ctr">
            <a:solidFill>
              <a:srgbClr val="148D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 rot="1666168">
            <a:off x="2991266" y="3405093"/>
            <a:ext cx="356221" cy="2281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 rot="1666168">
            <a:off x="5896082" y="4691116"/>
            <a:ext cx="356221" cy="2281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 rot="8584964">
            <a:off x="5878806" y="3065025"/>
            <a:ext cx="356221" cy="2281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419872" y="3440431"/>
            <a:ext cx="2416845" cy="1356721"/>
            <a:chOff x="3426348" y="3626927"/>
            <a:chExt cx="2416845" cy="1356721"/>
          </a:xfrm>
        </p:grpSpPr>
        <p:grpSp>
          <p:nvGrpSpPr>
            <p:cNvPr id="32" name="Groupe 31"/>
            <p:cNvGrpSpPr/>
            <p:nvPr/>
          </p:nvGrpSpPr>
          <p:grpSpPr>
            <a:xfrm>
              <a:off x="3426348" y="3781245"/>
              <a:ext cx="2293029" cy="1016343"/>
              <a:chOff x="3426348" y="3781245"/>
              <a:chExt cx="2293029" cy="1016343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0" t="11072" r="22348" b="5795"/>
              <a:stretch>
                <a:fillRect/>
              </a:stretch>
            </p:blipFill>
            <p:spPr bwMode="auto">
              <a:xfrm>
                <a:off x="3426348" y="3855864"/>
                <a:ext cx="1080000" cy="839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Picture 7" descr="\\waka\Public1\LE\LE_Bureautique\7-PROJETS-AFFAIRES\334 - Disconectable Turret\Illustrations_Divers\SBM1_m05_Ang90_LE_Cycle1-Step1_view1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6" t="3186" r="14166" b="10847"/>
              <a:stretch/>
            </p:blipFill>
            <p:spPr bwMode="auto">
              <a:xfrm>
                <a:off x="4639377" y="3781245"/>
                <a:ext cx="1080000" cy="1016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ectangle 32"/>
            <p:cNvSpPr/>
            <p:nvPr/>
          </p:nvSpPr>
          <p:spPr bwMode="auto">
            <a:xfrm>
              <a:off x="3484554" y="4695161"/>
              <a:ext cx="2309645" cy="2884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533548" y="3626927"/>
              <a:ext cx="2309645" cy="2884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6375100" y="5620921"/>
            <a:ext cx="2309645" cy="2884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75100" y="5404206"/>
            <a:ext cx="2157245" cy="4388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898039" y="4902591"/>
            <a:ext cx="3051125" cy="1679169"/>
            <a:chOff x="5933210" y="5170948"/>
            <a:chExt cx="3051125" cy="1679169"/>
          </a:xfrm>
        </p:grpSpPr>
        <p:grpSp>
          <p:nvGrpSpPr>
            <p:cNvPr id="40" name="Groupe 39"/>
            <p:cNvGrpSpPr/>
            <p:nvPr/>
          </p:nvGrpSpPr>
          <p:grpSpPr>
            <a:xfrm>
              <a:off x="5933210" y="5404465"/>
              <a:ext cx="3051125" cy="1264866"/>
              <a:chOff x="5912069" y="5384079"/>
              <a:chExt cx="3051125" cy="1264866"/>
            </a:xfrm>
          </p:grpSpPr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2069" y="5384079"/>
                <a:ext cx="1522545" cy="1264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6" descr="E:\Florent\107BG - colliers\DN200\illustrations\DN200 assym\Contraintes_Total_Log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599"/>
              <a:stretch/>
            </p:blipFill>
            <p:spPr bwMode="auto">
              <a:xfrm>
                <a:off x="7523194" y="5553318"/>
                <a:ext cx="1440000" cy="926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Rectangle 40"/>
            <p:cNvSpPr/>
            <p:nvPr/>
          </p:nvSpPr>
          <p:spPr bwMode="auto">
            <a:xfrm>
              <a:off x="6303951" y="5170948"/>
              <a:ext cx="2309645" cy="2884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395578" y="6411315"/>
              <a:ext cx="2157245" cy="4388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6527500" y="5773321"/>
            <a:ext cx="2309645" cy="2884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46" name="Flèche droite 45"/>
          <p:cNvSpPr/>
          <p:nvPr/>
        </p:nvSpPr>
        <p:spPr bwMode="auto">
          <a:xfrm rot="18401967">
            <a:off x="3131336" y="4811056"/>
            <a:ext cx="356221" cy="228148"/>
          </a:xfrm>
          <a:prstGeom prst="rightArrow">
            <a:avLst>
              <a:gd name="adj1" fmla="val 50000"/>
              <a:gd name="adj2" fmla="val 603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47" name="Flèche droite 46"/>
          <p:cNvSpPr/>
          <p:nvPr/>
        </p:nvSpPr>
        <p:spPr bwMode="auto">
          <a:xfrm rot="5400000">
            <a:off x="6911982" y="3750329"/>
            <a:ext cx="1338159" cy="2281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48" name="Double flèche verticale 47"/>
          <p:cNvSpPr/>
          <p:nvPr/>
        </p:nvSpPr>
        <p:spPr bwMode="auto">
          <a:xfrm>
            <a:off x="1608083" y="3753489"/>
            <a:ext cx="227067" cy="1207686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317" y="1346278"/>
            <a:ext cx="2820179" cy="149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des joints </a:t>
            </a:r>
            <a:br>
              <a:rPr lang="en-US" dirty="0" smtClean="0"/>
            </a:br>
            <a:r>
              <a:rPr lang="en-US" dirty="0" err="1" smtClean="0"/>
              <a:t>métalliques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968" y="3284984"/>
            <a:ext cx="8172464" cy="978059"/>
          </a:xfrm>
        </p:spPr>
        <p:txBody>
          <a:bodyPr/>
          <a:lstStyle/>
          <a:p>
            <a:pPr lvl="1"/>
            <a:r>
              <a:rPr lang="fr-FR" dirty="0" smtClean="0"/>
              <a:t>Aide à l’interprétation des essais</a:t>
            </a:r>
          </a:p>
          <a:p>
            <a:pPr lvl="3"/>
            <a:r>
              <a:rPr lang="fr-FR" dirty="0" smtClean="0"/>
              <a:t>Analyse des contraintes/déformations</a:t>
            </a:r>
          </a:p>
          <a:p>
            <a:pPr lvl="3"/>
            <a:r>
              <a:rPr lang="fr-FR" dirty="0" smtClean="0"/>
              <a:t>Analyse du contact joint/bride</a:t>
            </a: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6000" y="5995101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68104" y="1202703"/>
            <a:ext cx="1440000" cy="10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201" y="2037469"/>
            <a:ext cx="1419975" cy="1103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287968" y="1202703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Analyse des courbes caractéristiques</a:t>
            </a:r>
          </a:p>
          <a:p>
            <a:pPr lvl="3"/>
            <a:r>
              <a:rPr lang="fr-FR" dirty="0" smtClean="0"/>
              <a:t>Etude d’effet d’échelle</a:t>
            </a:r>
          </a:p>
          <a:p>
            <a:pPr lvl="3"/>
            <a:r>
              <a:rPr lang="fr-FR" dirty="0" smtClean="0"/>
              <a:t>Etudes de sensibilité</a:t>
            </a:r>
          </a:p>
          <a:p>
            <a:pPr marL="1019175" lvl="4" indent="0">
              <a:buNone/>
            </a:pPr>
            <a:r>
              <a:rPr lang="fr-FR" sz="1400" i="1" dirty="0" smtClean="0"/>
              <a:t>(matériaux, géométrie, scénario…)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Optimisation</a:t>
            </a:r>
          </a:p>
        </p:txBody>
      </p:sp>
      <p:pic>
        <p:nvPicPr>
          <p:cNvPr id="15" name="Picture 2" descr="C:\Users\fl400702\Documents\272 - RAIN\Analyse 3D\JtCuve_Ref_CoupeSvm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613" y="4316617"/>
            <a:ext cx="1986160" cy="10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5391474"/>
            <a:ext cx="1478138" cy="83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3704705" y="5134961"/>
            <a:ext cx="2002433" cy="1052963"/>
            <a:chOff x="2922631" y="4005064"/>
            <a:chExt cx="2002433" cy="1052963"/>
          </a:xfrm>
        </p:grpSpPr>
        <p:pic>
          <p:nvPicPr>
            <p:cNvPr id="17" name="Picture 3" descr="C:\Users\fl400702\Documents\272 - RAIN\Analyse 3D\JtCuve_Ref_Pc.pn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37" t="3323" r="4544" b="30410"/>
            <a:stretch/>
          </p:blipFill>
          <p:spPr bwMode="auto">
            <a:xfrm>
              <a:off x="2922631" y="4005064"/>
              <a:ext cx="2002433" cy="105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necteur droit 21"/>
            <p:cNvCxnSpPr/>
            <p:nvPr/>
          </p:nvCxnSpPr>
          <p:spPr>
            <a:xfrm flipV="1">
              <a:off x="3299522" y="4551985"/>
              <a:ext cx="1272478" cy="2505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6084168" y="4654851"/>
            <a:ext cx="2760985" cy="1656184"/>
            <a:chOff x="3539207" y="4840017"/>
            <a:chExt cx="2760985" cy="1656184"/>
          </a:xfrm>
        </p:grpSpPr>
        <p:pic>
          <p:nvPicPr>
            <p:cNvPr id="18" name="Picture 4" descr="C:\Users\fl400702\Documents\272 - RAIN\Analyse 3D\HistPc_JtCuve_Spires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86" t="12167" r="23058" b="8224"/>
            <a:stretch/>
          </p:blipFill>
          <p:spPr bwMode="auto">
            <a:xfrm>
              <a:off x="3923847" y="5256490"/>
              <a:ext cx="1738831" cy="96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fl400702\Documents\272 - RAIN\Analyse 3D\HistPc_JtCuve_Spires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36" t="16514" r="4140" b="17047"/>
            <a:stretch/>
          </p:blipFill>
          <p:spPr bwMode="auto">
            <a:xfrm>
              <a:off x="5695196" y="5181389"/>
              <a:ext cx="475236" cy="111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4246693" y="6249980"/>
              <a:ext cx="13567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Position (mm)</a:t>
              </a:r>
              <a:endParaRPr lang="fr-FR" sz="1000" dirty="0"/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3222439" y="5563880"/>
              <a:ext cx="10028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Compression (mm)</a:t>
              </a:r>
              <a:endParaRPr lang="fr-FR" sz="9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64088" y="484001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Pression de contact (</a:t>
              </a:r>
              <a:r>
                <a:rPr lang="fr-FR" sz="900" dirty="0" err="1" smtClean="0"/>
                <a:t>MPa</a:t>
              </a:r>
              <a:r>
                <a:rPr lang="fr-FR" sz="900" dirty="0" smtClean="0"/>
                <a:t>)</a:t>
              </a:r>
              <a:endParaRPr lang="fr-FR" sz="900" dirty="0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flipV="1">
            <a:off x="5415911" y="5595160"/>
            <a:ext cx="539266" cy="6628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des joints </a:t>
            </a:r>
            <a:br>
              <a:rPr lang="fr-FR" dirty="0" smtClean="0"/>
            </a:br>
            <a:r>
              <a:rPr lang="fr-FR" dirty="0" smtClean="0"/>
              <a:t>métalliques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19 juin 2015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67058" y="1144604"/>
            <a:ext cx="8229600" cy="4945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800" dirty="0" smtClean="0"/>
              <a:t>Caractérisation des matériaux métalliques</a:t>
            </a:r>
          </a:p>
          <a:p>
            <a:pPr lvl="1">
              <a:lnSpc>
                <a:spcPct val="150000"/>
              </a:lnSpc>
            </a:pPr>
            <a:r>
              <a:rPr lang="fr-FR" sz="1400" dirty="0" smtClean="0"/>
              <a:t>Echantillons prélevés dans stock d’usine</a:t>
            </a:r>
          </a:p>
          <a:p>
            <a:pPr marL="1587" lvl="2" indent="-563562">
              <a:lnSpc>
                <a:spcPct val="150000"/>
              </a:lnSpc>
            </a:pPr>
            <a:r>
              <a:rPr lang="fr-FR" sz="800" i="1" dirty="0" smtClean="0"/>
              <a:t>		</a:t>
            </a:r>
            <a:r>
              <a:rPr lang="fr-FR" sz="900" i="1" dirty="0" smtClean="0"/>
              <a:t>(Prise en compte de l’historique </a:t>
            </a:r>
            <a:r>
              <a:rPr lang="fr-FR" sz="900" i="1" dirty="0" err="1" smtClean="0"/>
              <a:t>thermo-mécanique</a:t>
            </a:r>
            <a:r>
              <a:rPr lang="fr-FR" sz="900" i="1" dirty="0" smtClean="0"/>
              <a:t> des tôles, fils…)</a:t>
            </a:r>
          </a:p>
          <a:p>
            <a:pPr lvl="1">
              <a:lnSpc>
                <a:spcPct val="150000"/>
              </a:lnSpc>
            </a:pPr>
            <a:r>
              <a:rPr lang="fr-FR" sz="1400" dirty="0" smtClean="0"/>
              <a:t>Essais  de traction (Ambiante </a:t>
            </a:r>
            <a:r>
              <a:rPr lang="fr-FR" sz="1400" dirty="0" smtClean="0">
                <a:sym typeface="Wingdings" pitchFamily="2" charset="2"/>
              </a:rPr>
              <a:t> 300°C)</a:t>
            </a:r>
          </a:p>
          <a:p>
            <a:pPr lvl="1">
              <a:lnSpc>
                <a:spcPct val="150000"/>
              </a:lnSpc>
            </a:pPr>
            <a:r>
              <a:rPr lang="fr-FR" sz="1400" dirty="0" smtClean="0">
                <a:sym typeface="Wingdings" pitchFamily="2" charset="2"/>
              </a:rPr>
              <a:t>Essais de fluage</a:t>
            </a:r>
          </a:p>
          <a:p>
            <a:pPr lvl="1">
              <a:lnSpc>
                <a:spcPct val="150000"/>
              </a:lnSpc>
            </a:pPr>
            <a:r>
              <a:rPr lang="fr-FR" sz="1400" dirty="0" smtClean="0">
                <a:sym typeface="Wingdings" pitchFamily="2" charset="2"/>
              </a:rPr>
              <a:t>Lissage des courbes selon lois de comportement</a:t>
            </a:r>
          </a:p>
          <a:p>
            <a:pPr lvl="1">
              <a:lnSpc>
                <a:spcPct val="150000"/>
              </a:lnSpc>
            </a:pPr>
            <a:r>
              <a:rPr lang="fr-FR" sz="1400" dirty="0" smtClean="0">
                <a:sym typeface="Wingdings" pitchFamily="2" charset="2"/>
              </a:rPr>
              <a:t>+ Données complémentaires (fournisseurs, normes, littérature…)</a:t>
            </a:r>
            <a:endParaRPr lang="fr-FR" sz="1400" dirty="0"/>
          </a:p>
        </p:txBody>
      </p:sp>
      <p:pic>
        <p:nvPicPr>
          <p:cNvPr id="9" name="Imag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21" y="4135336"/>
            <a:ext cx="389572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619672" y="3861048"/>
            <a:ext cx="1840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 smtClean="0"/>
              <a:t>Essai de traction sur Argent</a:t>
            </a:r>
            <a:endParaRPr lang="fr-FR" sz="105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791294" y="4964721"/>
            <a:ext cx="1008958" cy="679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fr-FR" sz="1050" dirty="0" smtClean="0"/>
              <a:t>20°C</a:t>
            </a:r>
          </a:p>
          <a:p>
            <a:pPr algn="l">
              <a:spcBef>
                <a:spcPts val="400"/>
              </a:spcBef>
            </a:pPr>
            <a:r>
              <a:rPr lang="fr-FR" sz="1050" dirty="0" smtClean="0"/>
              <a:t>100°C</a:t>
            </a:r>
          </a:p>
          <a:p>
            <a:pPr algn="l">
              <a:spcBef>
                <a:spcPts val="400"/>
              </a:spcBef>
            </a:pPr>
            <a:r>
              <a:rPr lang="fr-FR" sz="1050" dirty="0" smtClean="0"/>
              <a:t>200°C</a:t>
            </a:r>
            <a:endParaRPr lang="fr-FR" sz="1050" dirty="0"/>
          </a:p>
        </p:txBody>
      </p:sp>
      <p:pic>
        <p:nvPicPr>
          <p:cNvPr id="13" name="Imag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48" y="3916971"/>
            <a:ext cx="40005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\\waka\Public1\LE\LE_Theses\stage Fluage Gravitaire - Mathilde VEYSSET\Photos prises au labo\P6040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25565" r="18365" b="29602"/>
          <a:stretch/>
        </p:blipFill>
        <p:spPr bwMode="auto">
          <a:xfrm>
            <a:off x="6629398" y="1031067"/>
            <a:ext cx="2160000" cy="27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9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361950" y="1004218"/>
            <a:ext cx="8674546" cy="4945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smtClean="0"/>
              <a:t>Caractérisation des élastomères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Eprouvettes réalisées à l’usine de Montbrison (Silicones, SBR, HNBR…)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Caractéristiques multiaxiales : Nécessité d’étudier différentes combinaisons de contraintes </a:t>
            </a:r>
          </a:p>
          <a:p>
            <a:pPr lvl="2">
              <a:lnSpc>
                <a:spcPct val="150000"/>
              </a:lnSpc>
            </a:pPr>
            <a:r>
              <a:rPr lang="fr-FR" sz="1400" i="1" dirty="0" smtClean="0"/>
              <a:t>(traction </a:t>
            </a:r>
            <a:r>
              <a:rPr lang="fr-FR" sz="1400" i="1" dirty="0" err="1" smtClean="0"/>
              <a:t>uniaxiale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équibiaxiale</a:t>
            </a:r>
            <a:r>
              <a:rPr lang="fr-FR" sz="1400" i="1" dirty="0" smtClean="0"/>
              <a:t>, cisaillement pur, compression…)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Sensibilité à la vitesse de déformation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Lois de comportement </a:t>
            </a:r>
            <a:r>
              <a:rPr lang="fr-FR" dirty="0" err="1" smtClean="0"/>
              <a:t>hyperélastiques</a:t>
            </a:r>
            <a:r>
              <a:rPr lang="fr-FR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 i="1" dirty="0" smtClean="0"/>
              <a:t>(développements de </a:t>
            </a:r>
            <a:r>
              <a:rPr lang="fr-FR" sz="1400" i="1" dirty="0" err="1" smtClean="0"/>
              <a:t>Rivlin</a:t>
            </a:r>
            <a:r>
              <a:rPr lang="fr-FR" sz="1400" i="1" dirty="0" smtClean="0"/>
              <a:t>, Ogden, Van Der </a:t>
            </a:r>
            <a:r>
              <a:rPr lang="fr-FR" sz="1400" i="1" dirty="0" err="1" smtClean="0"/>
              <a:t>Waals</a:t>
            </a:r>
            <a:r>
              <a:rPr lang="fr-FR" sz="1400" i="1" dirty="0" smtClean="0"/>
              <a:t>…)</a:t>
            </a:r>
            <a:endParaRPr lang="fr-FR" sz="1400" i="1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356" y="2708920"/>
            <a:ext cx="2952328" cy="16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3" y="3717032"/>
            <a:ext cx="4320000" cy="28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waka\Public1\LE\LE_Bureautique\7-PROJETS-AFFAIRES\265 - BCC\PHOTOS\2015_05_08 Essais caractérisation silicone\IMG_16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7320" y="476122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waka\Public1\LE\LE_Bureautique\7-PROJETS-AFFAIRES\265 - BCC\PHOTOS\2015_05_08 Essais caractérisation silicone\IMG_18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r="15796" b="55236"/>
          <a:stretch/>
        </p:blipFill>
        <p:spPr bwMode="auto">
          <a:xfrm>
            <a:off x="5004048" y="4578010"/>
            <a:ext cx="2160000" cy="17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446213" y="44450"/>
            <a:ext cx="7235825" cy="909638"/>
          </a:xfrm>
        </p:spPr>
        <p:txBody>
          <a:bodyPr/>
          <a:lstStyle/>
          <a:p>
            <a:r>
              <a:rPr lang="fr-FR" dirty="0" smtClean="0"/>
              <a:t>Simulation des joints </a:t>
            </a:r>
            <a:br>
              <a:rPr lang="fr-FR" dirty="0" smtClean="0"/>
            </a:br>
            <a:r>
              <a:rPr lang="fr-FR" dirty="0" smtClean="0"/>
              <a:t>Elastomères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773372"/>
      </p:ext>
    </p:extLst>
  </p:cSld>
  <p:clrMapOvr>
    <a:masterClrMapping/>
  </p:clrMapOvr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400648B972A9AE41A2EC8BAC8C2EE8FF" ma:contentTypeVersion="20" ma:contentTypeDescription="Crée un document." ma:contentTypeScope="" ma:versionID="b6d48f864078423f5e1ac91649133d80">
  <xsd:schema xmlns:xsd="http://www.w3.org/2001/XMLSchema" xmlns:xs="http://www.w3.org/2001/XMLSchema" xmlns:p="http://schemas.microsoft.com/office/2006/metadata/properties" xmlns:ns1="http://schemas.microsoft.com/sharepoint/v3" xmlns:ns2="f7af6e2f-43fc-43a5-86fc-1315e165d683" xmlns:ns3="5d92edbd-ffac-4ebe-9ce3-db1bb49e9af0" targetNamespace="http://schemas.microsoft.com/office/2006/metadata/properties" ma:root="true" ma:fieldsID="1bce3db1ce428107dda1d74bb0c67c5a" ns1:_="" ns2:_="" ns3:_="">
    <xsd:import namespace="http://schemas.microsoft.com/sharepoint/v3"/>
    <xsd:import namespace="f7af6e2f-43fc-43a5-86fc-1315e165d683"/>
    <xsd:import namespace="5d92edbd-ffac-4ebe-9ce3-db1bb49e9af0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f6e2f-43fc-43a5-86fc-1315e165d683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db42cb7a-152b-46e1-84f8-120076572e66" ma:termSetId="8fb51784-e650-4b78-8890-7d56363772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db42cb7a-152b-46e1-84f8-120076572e66" ma:termSetId="09369361-aba3-45cd-8862-60ee3b4c7d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ie" ma:readOnly="false" ma:fieldId="{fca8d298-920d-4815-a20b-c1a36091f1f7}" ma:taxonomyMulti="true" ma:sspId="db42cb7a-152b-46e1-84f8-120076572e66" ma:termSetId="e9047a39-ac77-40f3-a4d4-e6a943fcb1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09369361-aba3-45cd-8862-60ee3b4c7d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10742a5b-c9d1-42ea-bc7b-e999b7a4dc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2edbd-ffac-4ebe-9ce3-db1bb49e9af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89c3151-04ac-4d91-bf00-c10ad14010de}" ma:internalName="TaxCatchAll" ma:showField="CatchAllData" ma:web="5d92edbd-ffac-4ebe-9ce3-db1bb49e9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89c3151-04ac-4d91-bf00-c10ad14010de}" ma:internalName="TaxCatchAllLabel" ma:readOnly="true" ma:showField="CatchAllDataLabel" ma:web="5d92edbd-ffac-4ebe-9ce3-db1bb49e9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axKeywordTaxHTField xmlns="5d92edbd-ffac-4ebe-9ce3-db1bb49e9af0">
      <Terms xmlns="http://schemas.microsoft.com/office/infopath/2007/PartnerControls"/>
    </TaxKeywordTaxHTField>
    <OrganisationTaxHTField0 xmlns="f7af6e2f-43fc-43a5-86fc-1315e165d683">
      <Terms xmlns="http://schemas.microsoft.com/office/infopath/2007/PartnerControls"/>
    </OrganisationTaxHTField0>
    <ManualDate xmlns="f7af6e2f-43fc-43a5-86fc-1315e165d683" xsi:nil="true"/>
    <ThumbnailImage xmlns="f7af6e2f-43fc-43a5-86fc-1315e165d683" xsi:nil="true"/>
    <BigPicture xmlns="f7af6e2f-43fc-43a5-86fc-1315e165d683" xsi:nil="true"/>
    <CenterAndUnitTaxHTField0 xmlns="f7af6e2f-43fc-43a5-86fc-1315e165d683">
      <Terms xmlns="http://schemas.microsoft.com/office/infopath/2007/PartnerControls"/>
    </CenterAndUnitTaxHTField0>
    <BigPictureUrl xmlns="f7af6e2f-43fc-43a5-86fc-1315e165d683" xsi:nil="true"/>
    <TypologyTaxHTField0 xmlns="f7af6e2f-43fc-43a5-86fc-1315e165d683">
      <Terms xmlns="http://schemas.microsoft.com/office/infopath/2007/PartnerControls"/>
    </TypologyTaxHTField0>
    <ThumbnailImageUrl xmlns="f7af6e2f-43fc-43a5-86fc-1315e165d683" xsi:nil="true"/>
    <Summary xmlns="f7af6e2f-43fc-43a5-86fc-1315e165d683" xsi:nil="true"/>
    <BackwardLinks xmlns="f7af6e2f-43fc-43a5-86fc-1315e165d683">1</BackwardLinks>
    <ThematicsTaxHTField0 xmlns="f7af6e2f-43fc-43a5-86fc-1315e165d683">
      <Terms xmlns="http://schemas.microsoft.com/office/infopath/2007/PartnerControls"/>
    </ThematicsTaxHTField0>
    <PublicTaxHTField0 xmlns="f7af6e2f-43fc-43a5-86fc-1315e165d683">
      <Terms xmlns="http://schemas.microsoft.com/office/infopath/2007/PartnerControls"/>
    </PublicTaxHTField0>
    <TaxCatchAll xmlns="5d92edbd-ffac-4ebe-9ce3-db1bb49e9af0"/>
    <DisplayedDate xmlns="f7af6e2f-43fc-43a5-86fc-1315e165d683">2018-04-04T07:44:58+00:00</DisplayedDate>
  </documentManagement>
</p:properties>
</file>

<file path=customXml/itemProps1.xml><?xml version="1.0" encoding="utf-8"?>
<ds:datastoreItem xmlns:ds="http://schemas.openxmlformats.org/officeDocument/2006/customXml" ds:itemID="{3EC9FE55-602E-4B81-93FC-07541024A4CF}"/>
</file>

<file path=customXml/itemProps2.xml><?xml version="1.0" encoding="utf-8"?>
<ds:datastoreItem xmlns:ds="http://schemas.openxmlformats.org/officeDocument/2006/customXml" ds:itemID="{F4C59460-033C-4C4F-AB47-4BB8C7EB2F20}"/>
</file>

<file path=customXml/itemProps3.xml><?xml version="1.0" encoding="utf-8"?>
<ds:datastoreItem xmlns:ds="http://schemas.openxmlformats.org/officeDocument/2006/customXml" ds:itemID="{D0EB8718-2FAA-45BF-A148-BEF46BE5AF18}"/>
</file>

<file path=customXml/itemProps4.xml><?xml version="1.0" encoding="utf-8"?>
<ds:datastoreItem xmlns:ds="http://schemas.openxmlformats.org/officeDocument/2006/customXml" ds:itemID="{7ABA841B-2AC4-4D4B-BDE8-7C81BCE28F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167</Words>
  <Application>Microsoft Office PowerPoint</Application>
  <PresentationFormat>Affichage à l'écran (4:3)</PresentationFormat>
  <Paragraphs>47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cea</vt:lpstr>
      <vt:lpstr>La simulation numérique  au service de l’étanchéité</vt:lpstr>
      <vt:lpstr>Simulation des joints  métalliques</vt:lpstr>
      <vt:lpstr>Simulation des joints  métalliques</vt:lpstr>
      <vt:lpstr>Simulation des joints  Elastomères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VULLIEZ Karl</dc:creator>
  <cp:lastModifiedBy>LEDRAPPIER Florent</cp:lastModifiedBy>
  <cp:revision>291</cp:revision>
  <cp:lastPrinted>2013-06-17T13:33:16Z</cp:lastPrinted>
  <dcterms:created xsi:type="dcterms:W3CDTF">2012-06-07T06:15:43Z</dcterms:created>
  <dcterms:modified xsi:type="dcterms:W3CDTF">2015-06-19T08:48:36Z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0x0101009AC65FE4C57B4241B7BB126C8204932100400648B972A9AE41A2EC8BAC8C2EE8FF</vt:lpwstr>
  </property>
  <property fmtid="{D5CDD505-2E9C-101B-9397-08002B2CF9AE}" pid="3" name="TaxKeyword">
    <vt:lpwstr/>
  </property>
</Properties>
</file>